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0" r:id="rId2"/>
    <p:sldId id="307" r:id="rId3"/>
    <p:sldId id="292" r:id="rId4"/>
    <p:sldId id="306" r:id="rId5"/>
    <p:sldId id="258" r:id="rId6"/>
    <p:sldId id="263" r:id="rId7"/>
    <p:sldId id="294" r:id="rId8"/>
    <p:sldId id="322" r:id="rId9"/>
    <p:sldId id="315" r:id="rId10"/>
    <p:sldId id="303" r:id="rId11"/>
    <p:sldId id="323" r:id="rId12"/>
    <p:sldId id="311" r:id="rId13"/>
    <p:sldId id="316" r:id="rId14"/>
    <p:sldId id="314" r:id="rId15"/>
    <p:sldId id="313" r:id="rId16"/>
    <p:sldId id="304" r:id="rId17"/>
    <p:sldId id="321" r:id="rId18"/>
    <p:sldId id="319" r:id="rId19"/>
    <p:sldId id="320" r:id="rId20"/>
    <p:sldId id="305" r:id="rId21"/>
    <p:sldId id="317" r:id="rId22"/>
    <p:sldId id="318" r:id="rId23"/>
    <p:sldId id="308" r:id="rId24"/>
    <p:sldId id="266" r:id="rId25"/>
    <p:sldId id="31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2DD"/>
    <a:srgbClr val="8ED6F1"/>
    <a:srgbClr val="84A8FC"/>
    <a:srgbClr val="49A1BC"/>
    <a:srgbClr val="D6DADB"/>
    <a:srgbClr val="DBD600"/>
    <a:srgbClr val="EDFF01"/>
    <a:srgbClr val="79CB44"/>
    <a:srgbClr val="FEED23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E70B9-456C-41F9-A4F7-CE5C28A7F6CF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0B943-E1E3-4B2A-ABB5-302CB21C2C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4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7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4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9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1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4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0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3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46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00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6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6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6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3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8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6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DB28-7490-42EB-967E-6E2F08AB6F52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EA37D-1F26-4D03-9E9A-7FC891B8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7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80000">
            <a:off x="1545099" y="573523"/>
            <a:ext cx="9101802" cy="5884823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34771" y="486590"/>
            <a:ext cx="8814155" cy="5999936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45546" y="2523751"/>
            <a:ext cx="1182708" cy="765127"/>
          </a:xfrm>
          <a:prstGeom prst="rect">
            <a:avLst/>
          </a:prstGeom>
          <a:solidFill>
            <a:srgbClr val="7EFF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7446" y="2225202"/>
            <a:ext cx="5332451" cy="177032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sz="20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 </a:t>
            </a:r>
            <a:r>
              <a:rPr lang="ko-KR" altLang="en-US" sz="20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떼우기</a:t>
            </a:r>
            <a:r>
              <a:rPr lang="en-US" altLang="ko-KR" sz="20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NONO!!</a:t>
            </a:r>
          </a:p>
          <a:p>
            <a:r>
              <a:rPr lang="ko-KR" altLang="en-US" sz="4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대한민국 </a:t>
            </a:r>
            <a:r>
              <a:rPr lang="ko-KR" altLang="en-US" sz="44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웹툰</a:t>
            </a:r>
            <a:r>
              <a:rPr lang="ko-KR" altLang="en-US" sz="4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4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/>
            </a:r>
            <a:br>
              <a:rPr lang="en-US" altLang="ko-KR" sz="4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4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플랫폼 및 데이터 분석</a:t>
            </a:r>
            <a:endParaRPr lang="en-US" altLang="ko-KR" sz="4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4337239" y="4001945"/>
            <a:ext cx="5011127" cy="45719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7" name="Picture 3" descr="C:\Users\madeit-top1\Documents\PPT\[38] Angrymomo_cartoon black\paint-brush-png-Brown-Bru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6355">
            <a:off x="7791116" y="1157448"/>
            <a:ext cx="4215060" cy="280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deit-top1\Documents\PPT\[38] Angrymomo_cartoon black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23" y="2125499"/>
            <a:ext cx="2260540" cy="22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7562943" y="1888188"/>
            <a:ext cx="1182708" cy="716410"/>
            <a:chOff x="6798373" y="1993532"/>
            <a:chExt cx="868185" cy="716410"/>
          </a:xfrm>
        </p:grpSpPr>
        <p:pic>
          <p:nvPicPr>
            <p:cNvPr id="18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373" y="1993532"/>
              <a:ext cx="868185" cy="6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 rot="21480000">
              <a:off x="6932619" y="2109166"/>
              <a:ext cx="646030" cy="60077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꿀</a:t>
              </a:r>
              <a:r>
                <a:rPr lang="en-US" altLang="ko-KR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!</a:t>
              </a:r>
              <a:r>
                <a:rPr lang="ko-KR" altLang="en-US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잼</a:t>
              </a:r>
              <a:r>
                <a:rPr lang="en-US" altLang="ko-KR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!</a:t>
              </a:r>
              <a:r>
                <a:rPr lang="ko-KR" altLang="en-US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93098" y="4077032"/>
            <a:ext cx="2900700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ALLTOON</a:t>
            </a:r>
            <a:endParaRPr lang="ko-KR" altLang="en-US" sz="6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4" name="그룹 1007"/>
          <p:cNvGrpSpPr/>
          <p:nvPr/>
        </p:nvGrpSpPr>
        <p:grpSpPr>
          <a:xfrm>
            <a:off x="8639124" y="43212"/>
            <a:ext cx="3460677" cy="350592"/>
            <a:chOff x="12114286" y="9330277"/>
            <a:chExt cx="6171429" cy="625210"/>
          </a:xfrm>
        </p:grpSpPr>
        <p:pic>
          <p:nvPicPr>
            <p:cNvPr id="15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460284" y="1254386"/>
            <a:ext cx="10705083" cy="188585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2555" y="1575933"/>
            <a:ext cx="8076261" cy="121632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플랫폼 </a:t>
            </a:r>
            <a:r>
              <a:rPr lang="ko-KR" altLang="en-US" sz="24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웹툰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장르와 </a:t>
            </a:r>
            <a:r>
              <a:rPr lang="ko-KR" altLang="en-US" sz="24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요일별로</a:t>
            </a:r>
            <a:r>
              <a:rPr lang="ko-KR" altLang="en-US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통계 정리</a:t>
            </a:r>
            <a:endParaRPr lang="ko-KR" altLang="en-US" sz="2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4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통한 </a:t>
            </a:r>
            <a:r>
              <a:rPr lang="ko-KR" altLang="en-US" sz="24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사이트별</a:t>
            </a:r>
            <a:r>
              <a:rPr lang="ko-KR" altLang="en-US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선호 장르 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24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요일별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장르 분석</a:t>
            </a:r>
            <a:endParaRPr lang="ko-KR" altLang="en-US" sz="2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0597" y="309008"/>
            <a:ext cx="3783341" cy="60205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  </a:t>
            </a:r>
            <a:r>
              <a:rPr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적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9355" y="33758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b="1" spc="-150" dirty="0">
                <a:solidFill>
                  <a:schemeClr val="bg1">
                    <a:lumMod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5AA6FE9-4D4E-48CE-8D52-C96099090F1D}"/>
              </a:ext>
            </a:extLst>
          </p:cNvPr>
          <p:cNvGrpSpPr/>
          <p:nvPr/>
        </p:nvGrpSpPr>
        <p:grpSpPr>
          <a:xfrm>
            <a:off x="595223" y="3845020"/>
            <a:ext cx="7170432" cy="1502031"/>
            <a:chOff x="459355" y="3037089"/>
            <a:chExt cx="9414621" cy="2676002"/>
          </a:xfrm>
        </p:grpSpPr>
        <p:pic>
          <p:nvPicPr>
            <p:cNvPr id="3078" name="Picture 6" descr="웹툰 플랫폼 레진코믹스, 키다리스튜디오에 팔린다">
              <a:extLst>
                <a:ext uri="{FF2B5EF4-FFF2-40B4-BE49-F238E27FC236}">
                  <a16:creationId xmlns:a16="http://schemas.microsoft.com/office/drawing/2014/main" xmlns="" id="{631DD95E-7B8C-4F7F-84C2-378BD050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917" y="3037089"/>
              <a:ext cx="2889114" cy="2676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BCDF6619-4C94-47A2-AF32-204C6F59670D}"/>
                </a:ext>
              </a:extLst>
            </p:cNvPr>
            <p:cNvGrpSpPr/>
            <p:nvPr/>
          </p:nvGrpSpPr>
          <p:grpSpPr>
            <a:xfrm>
              <a:off x="459355" y="3037089"/>
              <a:ext cx="9414621" cy="2676002"/>
              <a:chOff x="459355" y="3037089"/>
              <a:chExt cx="9414621" cy="2676002"/>
            </a:xfrm>
          </p:grpSpPr>
          <p:pic>
            <p:nvPicPr>
              <p:cNvPr id="3076" name="Picture 4" descr="해외진출한 네이버·카카오 새 먹거리 '웹툰'">
                <a:extLst>
                  <a:ext uri="{FF2B5EF4-FFF2-40B4-BE49-F238E27FC236}">
                    <a16:creationId xmlns:a16="http://schemas.microsoft.com/office/drawing/2014/main" xmlns="" id="{38576BCA-5B1D-469A-8A44-CD971414F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355" y="3037090"/>
                <a:ext cx="4072815" cy="2676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다양한 명작의 탄생 '다음웹툰' : 애니픽스아트센터 :: 에디터 TOPIC">
                <a:extLst>
                  <a:ext uri="{FF2B5EF4-FFF2-40B4-BE49-F238E27FC236}">
                    <a16:creationId xmlns:a16="http://schemas.microsoft.com/office/drawing/2014/main" xmlns="" id="{CF66DDB3-A0E1-4246-8664-853CA96967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5256" y="3037089"/>
                <a:ext cx="2458720" cy="2676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A98C3B3-E9E9-4962-8FFC-7BAF9E0585D4}"/>
              </a:ext>
            </a:extLst>
          </p:cNvPr>
          <p:cNvGrpSpPr/>
          <p:nvPr/>
        </p:nvGrpSpPr>
        <p:grpSpPr>
          <a:xfrm>
            <a:off x="1084220" y="1921001"/>
            <a:ext cx="1437308" cy="684339"/>
            <a:chOff x="2165408" y="1361530"/>
            <a:chExt cx="1188757" cy="68433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DD31AD4C-A265-4F64-9BD6-52EE8577CD97}"/>
                </a:ext>
              </a:extLst>
            </p:cNvPr>
            <p:cNvGrpSpPr/>
            <p:nvPr/>
          </p:nvGrpSpPr>
          <p:grpSpPr>
            <a:xfrm>
              <a:off x="2165408" y="1361530"/>
              <a:ext cx="1016310" cy="551274"/>
              <a:chOff x="1021036" y="1112179"/>
              <a:chExt cx="1341561" cy="72769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6B53D632-72E1-4F8D-8734-D21543241910}"/>
                  </a:ext>
                </a:extLst>
              </p:cNvPr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38" name="덧셈 기호 28">
                  <a:extLst>
                    <a:ext uri="{FF2B5EF4-FFF2-40B4-BE49-F238E27FC236}">
                      <a16:creationId xmlns:a16="http://schemas.microsoft.com/office/drawing/2014/main" xmlns="" id="{066C8C62-C2D7-45DD-8C56-2F9609F6B791}"/>
                    </a:ext>
                  </a:extLst>
                </p:cNvPr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9" name="덧셈 기호 29">
                  <a:extLst>
                    <a:ext uri="{FF2B5EF4-FFF2-40B4-BE49-F238E27FC236}">
                      <a16:creationId xmlns:a16="http://schemas.microsoft.com/office/drawing/2014/main" xmlns="" id="{31CA6A3A-66D4-44E2-99A3-A8A639533FAE}"/>
                    </a:ext>
                  </a:extLst>
                </p:cNvPr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DCE284A5-A721-45C5-A38C-1F6ADAE0F29D}"/>
                  </a:ext>
                </a:extLst>
              </p:cNvPr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19CB43E3-4F06-47C3-8518-D8E9D110567C}"/>
                </a:ext>
              </a:extLst>
            </p:cNvPr>
            <p:cNvGrpSpPr/>
            <p:nvPr/>
          </p:nvGrpSpPr>
          <p:grpSpPr>
            <a:xfrm>
              <a:off x="2337855" y="1494595"/>
              <a:ext cx="1016310" cy="551274"/>
              <a:chOff x="1021036" y="1112179"/>
              <a:chExt cx="1341561" cy="72769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3498A282-F6FA-4398-BA8B-DCA2D96398FE}"/>
                  </a:ext>
                </a:extLst>
              </p:cNvPr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34" name="덧셈 기호 28">
                  <a:extLst>
                    <a:ext uri="{FF2B5EF4-FFF2-40B4-BE49-F238E27FC236}">
                      <a16:creationId xmlns:a16="http://schemas.microsoft.com/office/drawing/2014/main" xmlns="" id="{86A01996-DF71-4AE1-A022-C7374CE67ED1}"/>
                    </a:ext>
                  </a:extLst>
                </p:cNvPr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5" name="덧셈 기호 29">
                  <a:extLst>
                    <a:ext uri="{FF2B5EF4-FFF2-40B4-BE49-F238E27FC236}">
                      <a16:creationId xmlns:a16="http://schemas.microsoft.com/office/drawing/2014/main" xmlns="" id="{C83D4EE8-49D8-42AE-A926-38ADF7566938}"/>
                    </a:ext>
                  </a:extLst>
                </p:cNvPr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24A1C657-1C87-46A5-8223-0AB38B530F41}"/>
                  </a:ext>
                </a:extLst>
              </p:cNvPr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655" y="3248063"/>
            <a:ext cx="3746585" cy="3206403"/>
          </a:xfrm>
          <a:prstGeom prst="rect">
            <a:avLst/>
          </a:prstGeom>
        </p:spPr>
      </p:pic>
      <p:grpSp>
        <p:nvGrpSpPr>
          <p:cNvPr id="25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26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2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460284" y="1254385"/>
            <a:ext cx="10705083" cy="203408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0765" y="1365239"/>
            <a:ext cx="10406245" cy="186266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1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네이버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에피소드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판타지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스포츠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스릴러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개그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로맨스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판타지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감성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학원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순정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무협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로맨스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판타지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스릴러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순정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코믹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미스터리</a:t>
            </a:r>
            <a:endParaRPr lang="en-US" altLang="ko-KR" sz="16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 </a:t>
            </a:r>
            <a:r>
              <a:rPr lang="ko-KR" altLang="en-US" sz="1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로판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로맨스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액션무협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BL/GL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소년</a:t>
            </a:r>
            <a:endParaRPr lang="en-US" altLang="ko-KR" sz="16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1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레진코믹스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판타지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BL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백합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로맨스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액션</a:t>
            </a:r>
            <a:r>
              <a:rPr lang="en-US" altLang="ko-KR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개그</a:t>
            </a:r>
            <a:endParaRPr lang="ko-KR" altLang="en-US" sz="1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0597" y="309008"/>
            <a:ext cx="3783341" cy="60205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장르 구분 </a:t>
            </a:r>
            <a:endParaRPr lang="ko-KR" altLang="en-US" sz="2400" b="1" spc="-15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9355" y="33758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b="1" spc="-150" dirty="0">
                <a:solidFill>
                  <a:schemeClr val="bg1">
                    <a:lumMod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A98C3B3-E9E9-4962-8FFC-7BAF9E0585D4}"/>
              </a:ext>
            </a:extLst>
          </p:cNvPr>
          <p:cNvGrpSpPr/>
          <p:nvPr/>
        </p:nvGrpSpPr>
        <p:grpSpPr>
          <a:xfrm>
            <a:off x="1084221" y="1921001"/>
            <a:ext cx="1438232" cy="684340"/>
            <a:chOff x="2165408" y="1361530"/>
            <a:chExt cx="1189521" cy="68434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DD31AD4C-A265-4F64-9BD6-52EE8577CD97}"/>
                </a:ext>
              </a:extLst>
            </p:cNvPr>
            <p:cNvGrpSpPr/>
            <p:nvPr/>
          </p:nvGrpSpPr>
          <p:grpSpPr>
            <a:xfrm>
              <a:off x="2165408" y="1361530"/>
              <a:ext cx="1016310" cy="551274"/>
              <a:chOff x="1021036" y="1112179"/>
              <a:chExt cx="1341561" cy="727699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6B53D632-72E1-4F8D-8734-D21543241910}"/>
                  </a:ext>
                </a:extLst>
              </p:cNvPr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38" name="덧셈 기호 28">
                  <a:extLst>
                    <a:ext uri="{FF2B5EF4-FFF2-40B4-BE49-F238E27FC236}">
                      <a16:creationId xmlns:a16="http://schemas.microsoft.com/office/drawing/2014/main" xmlns="" id="{066C8C62-C2D7-45DD-8C56-2F9609F6B791}"/>
                    </a:ext>
                  </a:extLst>
                </p:cNvPr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9" name="덧셈 기호 29">
                  <a:extLst>
                    <a:ext uri="{FF2B5EF4-FFF2-40B4-BE49-F238E27FC236}">
                      <a16:creationId xmlns:a16="http://schemas.microsoft.com/office/drawing/2014/main" xmlns="" id="{31CA6A3A-66D4-44E2-99A3-A8A639533FAE}"/>
                    </a:ext>
                  </a:extLst>
                </p:cNvPr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DCE284A5-A721-45C5-A38C-1F6ADAE0F29D}"/>
                  </a:ext>
                </a:extLst>
              </p:cNvPr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19CB43E3-4F06-47C3-8518-D8E9D110567C}"/>
                </a:ext>
              </a:extLst>
            </p:cNvPr>
            <p:cNvGrpSpPr/>
            <p:nvPr/>
          </p:nvGrpSpPr>
          <p:grpSpPr>
            <a:xfrm>
              <a:off x="2337854" y="1503153"/>
              <a:ext cx="1017075" cy="542717"/>
              <a:chOff x="1021036" y="1123475"/>
              <a:chExt cx="1342571" cy="716403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3498A282-F6FA-4398-BA8B-DCA2D96398FE}"/>
                  </a:ext>
                </a:extLst>
              </p:cNvPr>
              <p:cNvGrpSpPr/>
              <p:nvPr/>
            </p:nvGrpSpPr>
            <p:grpSpPr>
              <a:xfrm rot="20985652">
                <a:off x="1046783" y="1123475"/>
                <a:ext cx="1316824" cy="656504"/>
                <a:chOff x="2726050" y="4057978"/>
                <a:chExt cx="1443354" cy="1507922"/>
              </a:xfrm>
            </p:grpSpPr>
            <p:sp>
              <p:nvSpPr>
                <p:cNvPr id="34" name="덧셈 기호 28">
                  <a:extLst>
                    <a:ext uri="{FF2B5EF4-FFF2-40B4-BE49-F238E27FC236}">
                      <a16:creationId xmlns:a16="http://schemas.microsoft.com/office/drawing/2014/main" xmlns="" id="{86A01996-DF71-4AE1-A022-C7374CE67ED1}"/>
                    </a:ext>
                  </a:extLst>
                </p:cNvPr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5" name="덧셈 기호 29">
                  <a:extLst>
                    <a:ext uri="{FF2B5EF4-FFF2-40B4-BE49-F238E27FC236}">
                      <a16:creationId xmlns:a16="http://schemas.microsoft.com/office/drawing/2014/main" xmlns="" id="{C83D4EE8-49D8-42AE-A926-38ADF7566938}"/>
                    </a:ext>
                  </a:extLst>
                </p:cNvPr>
                <p:cNvSpPr/>
                <p:nvPr/>
              </p:nvSpPr>
              <p:spPr>
                <a:xfrm>
                  <a:off x="2726050" y="4057978"/>
                  <a:ext cx="1395110" cy="1395108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24A1C657-1C87-46A5-8223-0AB38B530F41}"/>
                  </a:ext>
                </a:extLst>
              </p:cNvPr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5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26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1735136" y="3940063"/>
            <a:ext cx="8383263" cy="1963855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640299" y="4993397"/>
            <a:ext cx="306451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/>
            <a:r>
              <a:rPr lang="ko-KR" altLang="en-US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대표 장르</a:t>
            </a:r>
            <a:endParaRPr lang="ko-KR" altLang="en-US" sz="3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122" y="4136733"/>
            <a:ext cx="10406245" cy="138560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 진행  형식  제외</a:t>
            </a:r>
            <a:r>
              <a:rPr lang="en-US" altLang="ko-KR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</a:t>
            </a:r>
            <a:r>
              <a:rPr lang="en-US" altLang="ko-KR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에피소드</a:t>
            </a:r>
            <a:r>
              <a:rPr lang="en-US" altLang="ko-KR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1400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1400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개그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/ 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로맨스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/ 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판타지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/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액션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무협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/ 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공포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스릴러 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기타 </a:t>
            </a:r>
            <a:r>
              <a:rPr lang="en-US" altLang="ko-KR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스포츠</a:t>
            </a:r>
            <a:r>
              <a:rPr lang="en-US" altLang="ko-KR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감성</a:t>
            </a:r>
            <a:r>
              <a:rPr lang="en-US" altLang="ko-KR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algn="ctr"/>
            <a:endParaRPr lang="en-US" altLang="ko-KR" sz="1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6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06631" y="5036725"/>
            <a:ext cx="523457" cy="549509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직사각형 42"/>
          <p:cNvSpPr/>
          <p:nvPr/>
        </p:nvSpPr>
        <p:spPr>
          <a:xfrm>
            <a:off x="5806631" y="4993397"/>
            <a:ext cx="2403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6   </a:t>
            </a:r>
            <a:r>
              <a:rPr lang="ko-KR" altLang="en-US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개로 구분</a:t>
            </a:r>
            <a:endParaRPr lang="ko-KR" altLang="en-US" sz="3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12192000" cy="6954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5799" y="2566265"/>
            <a:ext cx="509466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850" b="1" dirty="0">
                <a:latin typeface="+mj-lt"/>
              </a:rPr>
              <a:t>3</a:t>
            </a:r>
            <a:r>
              <a:rPr lang="en-US" altLang="ko-KR" sz="5850" b="1" dirty="0" smtClean="0">
                <a:latin typeface="+mj-lt"/>
              </a:rPr>
              <a:t>. </a:t>
            </a:r>
            <a:r>
              <a:rPr lang="ko-KR" altLang="en-US" sz="5850" b="1" dirty="0" smtClean="0">
                <a:latin typeface="+mj-lt"/>
              </a:rPr>
              <a:t>데이터 수집</a:t>
            </a:r>
            <a:endParaRPr lang="en-US" altLang="ko-KR" sz="58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61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728501" y="4698239"/>
            <a:ext cx="8383263" cy="1364568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601595" y="1132156"/>
            <a:ext cx="11122115" cy="109939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63826" y="1303195"/>
            <a:ext cx="9415760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3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크롤링</a:t>
            </a:r>
            <a:r>
              <a:rPr lang="en-US" altLang="ko-KR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-</a:t>
            </a:r>
            <a:r>
              <a:rPr lang="ko-KR" altLang="en-US" sz="3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네이버</a:t>
            </a:r>
            <a:r>
              <a:rPr lang="ko-KR" altLang="en-US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 다음 카카오 </a:t>
            </a:r>
            <a:r>
              <a:rPr lang="ko-KR" altLang="en-US" sz="36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레진코믹스</a:t>
            </a:r>
            <a:endParaRPr lang="ko-KR" altLang="en-US" sz="3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ea typeface="나눔바른펜" panose="020B0503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84304" y="1361531"/>
            <a:ext cx="1437308" cy="684339"/>
            <a:chOff x="2165408" y="1361530"/>
            <a:chExt cx="1188757" cy="684339"/>
          </a:xfrm>
        </p:grpSpPr>
        <p:grpSp>
          <p:nvGrpSpPr>
            <p:cNvPr id="6" name="그룹 5"/>
            <p:cNvGrpSpPr/>
            <p:nvPr/>
          </p:nvGrpSpPr>
          <p:grpSpPr>
            <a:xfrm>
              <a:off x="2165408" y="1361530"/>
              <a:ext cx="1016310" cy="551274"/>
              <a:chOff x="1021036" y="1112179"/>
              <a:chExt cx="1341561" cy="727699"/>
            </a:xfrm>
          </p:grpSpPr>
          <p:grpSp>
            <p:nvGrpSpPr>
              <p:cNvPr id="26" name="그룹 25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9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2337855" y="1494595"/>
              <a:ext cx="1016310" cy="551274"/>
              <a:chOff x="1021036" y="1112179"/>
              <a:chExt cx="1341561" cy="727699"/>
            </a:xfrm>
          </p:grpSpPr>
          <p:grpSp>
            <p:nvGrpSpPr>
              <p:cNvPr id="22" name="그룹 21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4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5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2191108" y="5122691"/>
            <a:ext cx="7369161" cy="60077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/>
            <a:r>
              <a:rPr lang="ko-KR" altLang="en-US" sz="32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대표 </a:t>
            </a:r>
            <a:r>
              <a:rPr lang="ko-KR" altLang="en-US" sz="32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웹툰</a:t>
            </a:r>
            <a:r>
              <a:rPr lang="ko-KR" altLang="en-US" sz="32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사이트 </a:t>
            </a:r>
            <a:r>
              <a:rPr lang="en-US" altLang="ko-KR" sz="32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4</a:t>
            </a:r>
            <a:r>
              <a:rPr lang="ko-KR" altLang="en-US" sz="32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개의 대표 연재 </a:t>
            </a:r>
            <a:r>
              <a:rPr lang="ko-KR" altLang="en-US" sz="32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웹툰을</a:t>
            </a:r>
            <a:r>
              <a:rPr lang="ko-KR" altLang="en-US" sz="32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32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크롤링</a:t>
            </a:r>
            <a:endParaRPr lang="ko-KR" altLang="en-US" sz="32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E3133C8-0E94-4158-8A8A-5B2A63E30D89}"/>
              </a:ext>
            </a:extLst>
          </p:cNvPr>
          <p:cNvGrpSpPr/>
          <p:nvPr/>
        </p:nvGrpSpPr>
        <p:grpSpPr>
          <a:xfrm>
            <a:off x="654511" y="288661"/>
            <a:ext cx="5265621" cy="690907"/>
            <a:chOff x="601595" y="288688"/>
            <a:chExt cx="5265621" cy="690907"/>
          </a:xfrm>
        </p:grpSpPr>
        <p:sp>
          <p:nvSpPr>
            <p:cNvPr id="53" name="TextBox 52"/>
            <p:cNvSpPr txBox="1"/>
            <p:nvPr/>
          </p:nvSpPr>
          <p:spPr>
            <a:xfrm>
              <a:off x="1292837" y="288688"/>
              <a:ext cx="4574379" cy="60205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데이터 수집</a:t>
              </a:r>
              <a:endParaRPr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1595" y="317263"/>
              <a:ext cx="75551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3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8" y="2289118"/>
            <a:ext cx="1764491" cy="16689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676" y="2290767"/>
            <a:ext cx="2214063" cy="1667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430" y="2276558"/>
            <a:ext cx="2192617" cy="1682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463" y="2289118"/>
            <a:ext cx="2054854" cy="166896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11626" y="2233780"/>
            <a:ext cx="8097234" cy="1078429"/>
            <a:chOff x="1392667" y="2786262"/>
            <a:chExt cx="6696996" cy="1078429"/>
          </a:xfrm>
        </p:grpSpPr>
        <p:sp>
          <p:nvSpPr>
            <p:cNvPr id="36" name="포인트가 4개인 별 35"/>
            <p:cNvSpPr/>
            <p:nvPr/>
          </p:nvSpPr>
          <p:spPr>
            <a:xfrm>
              <a:off x="1392667" y="305798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4개인 별 36"/>
            <p:cNvSpPr/>
            <p:nvPr/>
          </p:nvSpPr>
          <p:spPr>
            <a:xfrm>
              <a:off x="3167579" y="3069043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4개인 별 37"/>
            <p:cNvSpPr/>
            <p:nvPr/>
          </p:nvSpPr>
          <p:spPr>
            <a:xfrm>
              <a:off x="3760021" y="2786262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4개인 별 38"/>
            <p:cNvSpPr/>
            <p:nvPr/>
          </p:nvSpPr>
          <p:spPr>
            <a:xfrm>
              <a:off x="6715255" y="297650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포인트가 4개인 별 39"/>
            <p:cNvSpPr/>
            <p:nvPr/>
          </p:nvSpPr>
          <p:spPr>
            <a:xfrm>
              <a:off x="7806882" y="3581910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34824" y="4018513"/>
            <a:ext cx="8691493" cy="5392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/>
            <a:r>
              <a:rPr lang="ko-KR" altLang="en-US" sz="28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네이버</a:t>
            </a:r>
            <a:r>
              <a:rPr lang="en-US" altLang="ko-KR" sz="2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      </a:t>
            </a:r>
            <a:r>
              <a:rPr lang="ko-KR" altLang="en-US" sz="2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           카카오                       다음                 </a:t>
            </a:r>
            <a:r>
              <a:rPr lang="ko-KR" altLang="en-US" sz="28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레진코믹스</a:t>
            </a:r>
            <a:endParaRPr lang="ko-KR" altLang="en-US" sz="28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15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50597" y="309008"/>
            <a:ext cx="3783341" cy="60205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ko-KR" altLang="en-US" sz="2400" b="1" spc="-15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5732" y="248735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b="1" spc="-150" dirty="0">
                <a:solidFill>
                  <a:schemeClr val="bg1">
                    <a:lumMod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28" y="3227073"/>
            <a:ext cx="4280065" cy="32813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2" y="2655001"/>
            <a:ext cx="5205134" cy="39906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2" y="1111675"/>
            <a:ext cx="5715000" cy="3219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86" y="889747"/>
            <a:ext cx="5134003" cy="28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50597" y="309008"/>
            <a:ext cx="3783341" cy="60205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ko-KR" altLang="en-US" sz="2400" b="1" spc="-15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5732" y="248735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b="1" spc="-150" dirty="0">
                <a:solidFill>
                  <a:schemeClr val="bg1">
                    <a:lumMod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8" y="1074009"/>
            <a:ext cx="5333999" cy="3423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8" y="4659997"/>
            <a:ext cx="5333999" cy="1724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32" y="999915"/>
            <a:ext cx="6321425" cy="36600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1" y="4983027"/>
            <a:ext cx="6857999" cy="140099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제목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작가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날짜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장르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스토리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플랫폼</a:t>
            </a:r>
            <a:r>
              <a:rPr lang="en-US" altLang="ko-KR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이미지</a:t>
            </a:r>
            <a:r>
              <a:rPr lang="ko-KR" altLang="en-US" sz="2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를</a:t>
            </a:r>
            <a:endParaRPr lang="en-US" altLang="ko-KR" sz="24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/>
            <a:r>
              <a:rPr lang="ko-KR" altLang="en-US" sz="2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endParaRPr lang="en-US" altLang="ko-KR" sz="2400" b="1" spc="-18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/>
            <a:r>
              <a:rPr lang="ko-KR" altLang="en-US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각각 데이터베이스에 저장</a:t>
            </a:r>
            <a:endParaRPr lang="ko-KR" altLang="en-US" sz="3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9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0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2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12192000" cy="6954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858" y="2566265"/>
            <a:ext cx="310854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850" b="1" dirty="0">
                <a:latin typeface="+mj-lt"/>
              </a:rPr>
              <a:t>4</a:t>
            </a:r>
            <a:r>
              <a:rPr lang="en-US" altLang="ko-KR" sz="5850" b="1" dirty="0" smtClean="0">
                <a:latin typeface="+mj-lt"/>
              </a:rPr>
              <a:t>. </a:t>
            </a:r>
            <a:r>
              <a:rPr lang="ko-KR" altLang="en-US" sz="5850" b="1" dirty="0">
                <a:latin typeface="+mj-lt"/>
              </a:rPr>
              <a:t>메  인</a:t>
            </a:r>
            <a:endParaRPr lang="en-US" altLang="ko-KR" sz="58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86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93511" y="1146108"/>
            <a:ext cx="4479036" cy="5035292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60443" y="1943716"/>
            <a:ext cx="3783341" cy="318609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1.  </a:t>
            </a: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차트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2 . </a:t>
            </a: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검색 엔진</a:t>
            </a:r>
            <a:endParaRPr lang="en-US" altLang="ko-KR" sz="2400" spc="-1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3. DB </a:t>
            </a: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웹 연결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4. </a:t>
            </a: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플라스크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62248" y="964691"/>
            <a:ext cx="1796393" cy="1309314"/>
            <a:chOff x="4596449" y="989713"/>
            <a:chExt cx="646030" cy="905091"/>
          </a:xfrm>
        </p:grpSpPr>
        <p:pic>
          <p:nvPicPr>
            <p:cNvPr id="33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575" y="989713"/>
              <a:ext cx="555777" cy="43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 rot="21480000">
              <a:off x="4596449" y="1047807"/>
              <a:ext cx="646030" cy="846997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600" b="1" spc="-18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마지막 목차</a:t>
              </a:r>
              <a:endParaRPr lang="ko-KR" altLang="en-US" sz="1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9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0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8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B2055E5-F543-4E1A-A0FC-D0B14D990D75}"/>
              </a:ext>
            </a:extLst>
          </p:cNvPr>
          <p:cNvGrpSpPr/>
          <p:nvPr/>
        </p:nvGrpSpPr>
        <p:grpSpPr>
          <a:xfrm>
            <a:off x="530431" y="198483"/>
            <a:ext cx="7086694" cy="692006"/>
            <a:chOff x="530431" y="258868"/>
            <a:chExt cx="4402473" cy="6920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B778893-C6A1-456A-A370-5D56EF734AD9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메 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전체플랫폼의 장르비율 분석 차트 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5D02E7-4A22-4BE7-AB28-EAAE7BA596A1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4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05" y="1264533"/>
            <a:ext cx="4336523" cy="2444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31545" y="2302279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장르를 그룹화 하고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문으로 불러온다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06" y="3987641"/>
            <a:ext cx="4341906" cy="2289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1545" y="4947659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execute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명령어로 불러온 내용을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리스트안에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넣어준다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0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2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B2055E5-F543-4E1A-A0FC-D0B14D990D75}"/>
              </a:ext>
            </a:extLst>
          </p:cNvPr>
          <p:cNvGrpSpPr/>
          <p:nvPr/>
        </p:nvGrpSpPr>
        <p:grpSpPr>
          <a:xfrm>
            <a:off x="530431" y="198483"/>
            <a:ext cx="7086694" cy="692006"/>
            <a:chOff x="530431" y="258868"/>
            <a:chExt cx="4402473" cy="6920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B778893-C6A1-456A-A370-5D56EF734AD9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메 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전체플랫폼의 장르비율 분석 차트 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5D02E7-4A22-4BE7-AB28-EAAE7BA596A1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4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76689" y="4549547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리스트를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축에 두고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그래프를 그려준다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56" y="1329692"/>
            <a:ext cx="10783805" cy="20576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84" y="3602290"/>
            <a:ext cx="2606348" cy="2633178"/>
          </a:xfrm>
          <a:prstGeom prst="rect">
            <a:avLst/>
          </a:prstGeom>
        </p:spPr>
      </p:pic>
      <p:grpSp>
        <p:nvGrpSpPr>
          <p:cNvPr id="8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9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6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 flipH="1">
            <a:off x="313989" y="1198881"/>
            <a:ext cx="6347704" cy="2825233"/>
          </a:xfrm>
          <a:custGeom>
            <a:avLst/>
            <a:gdLst>
              <a:gd name="connsiteX0" fmla="*/ 766357 w 5655575"/>
              <a:gd name="connsiteY0" fmla="*/ 0 h 3379211"/>
              <a:gd name="connsiteX1" fmla="*/ 5655575 w 5655575"/>
              <a:gd name="connsiteY1" fmla="*/ 0 h 3379211"/>
              <a:gd name="connsiteX2" fmla="*/ 5655575 w 5655575"/>
              <a:gd name="connsiteY2" fmla="*/ 3379211 h 3379211"/>
              <a:gd name="connsiteX3" fmla="*/ 0 w 5655575"/>
              <a:gd name="connsiteY3" fmla="*/ 2907718 h 3379211"/>
              <a:gd name="connsiteX4" fmla="*/ 766357 w 5655575"/>
              <a:gd name="connsiteY4" fmla="*/ 0 h 3379211"/>
              <a:gd name="connsiteX0" fmla="*/ 0 w 6088345"/>
              <a:gd name="connsiteY0" fmla="*/ 8626 h 3379211"/>
              <a:gd name="connsiteX1" fmla="*/ 6088345 w 6088345"/>
              <a:gd name="connsiteY1" fmla="*/ 0 h 3379211"/>
              <a:gd name="connsiteX2" fmla="*/ 6088345 w 6088345"/>
              <a:gd name="connsiteY2" fmla="*/ 3379211 h 3379211"/>
              <a:gd name="connsiteX3" fmla="*/ 432770 w 6088345"/>
              <a:gd name="connsiteY3" fmla="*/ 2907718 h 3379211"/>
              <a:gd name="connsiteX4" fmla="*/ 0 w 6088345"/>
              <a:gd name="connsiteY4" fmla="*/ 8626 h 3379211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91597 w 6347172"/>
              <a:gd name="connsiteY3" fmla="*/ 2924971 h 3396464"/>
              <a:gd name="connsiteX4" fmla="*/ 0 w 6347172"/>
              <a:gd name="connsiteY4" fmla="*/ 0 h 3396464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91687 w 6347172"/>
              <a:gd name="connsiteY3" fmla="*/ 2950851 h 3396464"/>
              <a:gd name="connsiteX4" fmla="*/ 0 w 6347172"/>
              <a:gd name="connsiteY4" fmla="*/ 0 h 3396464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48639 w 6347172"/>
              <a:gd name="connsiteY3" fmla="*/ 2950851 h 3396464"/>
              <a:gd name="connsiteX4" fmla="*/ 0 w 6347172"/>
              <a:gd name="connsiteY4" fmla="*/ 0 h 33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7172" h="3396464">
                <a:moveTo>
                  <a:pt x="0" y="0"/>
                </a:moveTo>
                <a:lnTo>
                  <a:pt x="6347172" y="17253"/>
                </a:lnTo>
                <a:lnTo>
                  <a:pt x="6347172" y="3396464"/>
                </a:lnTo>
                <a:lnTo>
                  <a:pt x="648639" y="2950851"/>
                </a:lnTo>
                <a:lnTo>
                  <a:pt x="0" y="0"/>
                </a:lnTo>
                <a:close/>
              </a:path>
            </a:pathLst>
          </a:custGeom>
          <a:solidFill>
            <a:srgbClr val="8ED6F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6" dirty="0"/>
          </a:p>
        </p:txBody>
      </p:sp>
      <p:sp>
        <p:nvSpPr>
          <p:cNvPr id="7" name="자유형 6"/>
          <p:cNvSpPr/>
          <p:nvPr/>
        </p:nvSpPr>
        <p:spPr>
          <a:xfrm flipH="1">
            <a:off x="313990" y="3842401"/>
            <a:ext cx="5651361" cy="2678044"/>
          </a:xfrm>
          <a:custGeom>
            <a:avLst/>
            <a:gdLst>
              <a:gd name="connsiteX0" fmla="*/ 846260 w 6566168"/>
              <a:gd name="connsiteY0" fmla="*/ 0 h 3210888"/>
              <a:gd name="connsiteX1" fmla="*/ 6566168 w 6566168"/>
              <a:gd name="connsiteY1" fmla="*/ 476856 h 3210888"/>
              <a:gd name="connsiteX2" fmla="*/ 6566168 w 6566168"/>
              <a:gd name="connsiteY2" fmla="*/ 3210888 h 3210888"/>
              <a:gd name="connsiteX3" fmla="*/ 0 w 6566168"/>
              <a:gd name="connsiteY3" fmla="*/ 3210888 h 3210888"/>
              <a:gd name="connsiteX4" fmla="*/ 846260 w 6566168"/>
              <a:gd name="connsiteY4" fmla="*/ 0 h 3210888"/>
              <a:gd name="connsiteX0" fmla="*/ 0 w 5719908"/>
              <a:gd name="connsiteY0" fmla="*/ 0 h 3245393"/>
              <a:gd name="connsiteX1" fmla="*/ 5719908 w 5719908"/>
              <a:gd name="connsiteY1" fmla="*/ 476856 h 3245393"/>
              <a:gd name="connsiteX2" fmla="*/ 5719908 w 5719908"/>
              <a:gd name="connsiteY2" fmla="*/ 3210888 h 3245393"/>
              <a:gd name="connsiteX3" fmla="*/ 491008 w 5719908"/>
              <a:gd name="connsiteY3" fmla="*/ 3245393 h 3245393"/>
              <a:gd name="connsiteX4" fmla="*/ 0 w 5719908"/>
              <a:gd name="connsiteY4" fmla="*/ 0 h 3245393"/>
              <a:gd name="connsiteX0" fmla="*/ 0 w 5719908"/>
              <a:gd name="connsiteY0" fmla="*/ 0 h 3210888"/>
              <a:gd name="connsiteX1" fmla="*/ 5719908 w 5719908"/>
              <a:gd name="connsiteY1" fmla="*/ 476856 h 3210888"/>
              <a:gd name="connsiteX2" fmla="*/ 5719908 w 5719908"/>
              <a:gd name="connsiteY2" fmla="*/ 3210888 h 3210888"/>
              <a:gd name="connsiteX3" fmla="*/ 663622 w 5719908"/>
              <a:gd name="connsiteY3" fmla="*/ 3176381 h 3210888"/>
              <a:gd name="connsiteX4" fmla="*/ 0 w 5719908"/>
              <a:gd name="connsiteY4" fmla="*/ 0 h 3210888"/>
              <a:gd name="connsiteX0" fmla="*/ 0 w 5719908"/>
              <a:gd name="connsiteY0" fmla="*/ 0 h 3236766"/>
              <a:gd name="connsiteX1" fmla="*/ 5719908 w 5719908"/>
              <a:gd name="connsiteY1" fmla="*/ 476856 h 3236766"/>
              <a:gd name="connsiteX2" fmla="*/ 5719908 w 5719908"/>
              <a:gd name="connsiteY2" fmla="*/ 3210888 h 3236766"/>
              <a:gd name="connsiteX3" fmla="*/ 586060 w 5719908"/>
              <a:gd name="connsiteY3" fmla="*/ 3236766 h 3236766"/>
              <a:gd name="connsiteX4" fmla="*/ 0 w 5719908"/>
              <a:gd name="connsiteY4" fmla="*/ 0 h 3236766"/>
              <a:gd name="connsiteX0" fmla="*/ 0 w 5607749"/>
              <a:gd name="connsiteY0" fmla="*/ 0 h 3254019"/>
              <a:gd name="connsiteX1" fmla="*/ 5607749 w 5607749"/>
              <a:gd name="connsiteY1" fmla="*/ 494109 h 3254019"/>
              <a:gd name="connsiteX2" fmla="*/ 5607749 w 5607749"/>
              <a:gd name="connsiteY2" fmla="*/ 3228141 h 3254019"/>
              <a:gd name="connsiteX3" fmla="*/ 473901 w 5607749"/>
              <a:gd name="connsiteY3" fmla="*/ 3254019 h 3254019"/>
              <a:gd name="connsiteX4" fmla="*/ 0 w 5607749"/>
              <a:gd name="connsiteY4" fmla="*/ 0 h 3254019"/>
              <a:gd name="connsiteX0" fmla="*/ 0 w 5607749"/>
              <a:gd name="connsiteY0" fmla="*/ 0 h 3228141"/>
              <a:gd name="connsiteX1" fmla="*/ 5607749 w 5607749"/>
              <a:gd name="connsiteY1" fmla="*/ 494109 h 3228141"/>
              <a:gd name="connsiteX2" fmla="*/ 5607749 w 5607749"/>
              <a:gd name="connsiteY2" fmla="*/ 3228141 h 3228141"/>
              <a:gd name="connsiteX3" fmla="*/ 603376 w 5607749"/>
              <a:gd name="connsiteY3" fmla="*/ 3219513 h 3228141"/>
              <a:gd name="connsiteX4" fmla="*/ 0 w 5607749"/>
              <a:gd name="connsiteY4" fmla="*/ 0 h 3228141"/>
              <a:gd name="connsiteX0" fmla="*/ 0 w 5607749"/>
              <a:gd name="connsiteY0" fmla="*/ 0 h 3228141"/>
              <a:gd name="connsiteX1" fmla="*/ 5607749 w 5607749"/>
              <a:gd name="connsiteY1" fmla="*/ 494109 h 3228141"/>
              <a:gd name="connsiteX2" fmla="*/ 5607749 w 5607749"/>
              <a:gd name="connsiteY2" fmla="*/ 3228141 h 3228141"/>
              <a:gd name="connsiteX3" fmla="*/ 646592 w 5607749"/>
              <a:gd name="connsiteY3" fmla="*/ 3219513 h 3228141"/>
              <a:gd name="connsiteX4" fmla="*/ 0 w 5607749"/>
              <a:gd name="connsiteY4" fmla="*/ 0 h 3228141"/>
              <a:gd name="connsiteX0" fmla="*/ 0 w 5676769"/>
              <a:gd name="connsiteY0" fmla="*/ 0 h 3219515"/>
              <a:gd name="connsiteX1" fmla="*/ 5676769 w 5676769"/>
              <a:gd name="connsiteY1" fmla="*/ 485483 h 3219515"/>
              <a:gd name="connsiteX2" fmla="*/ 5676769 w 5676769"/>
              <a:gd name="connsiteY2" fmla="*/ 3219515 h 3219515"/>
              <a:gd name="connsiteX3" fmla="*/ 715612 w 5676769"/>
              <a:gd name="connsiteY3" fmla="*/ 3210887 h 3219515"/>
              <a:gd name="connsiteX4" fmla="*/ 0 w 5676769"/>
              <a:gd name="connsiteY4" fmla="*/ 0 h 3219515"/>
              <a:gd name="connsiteX0" fmla="*/ 0 w 5650887"/>
              <a:gd name="connsiteY0" fmla="*/ 0 h 3219515"/>
              <a:gd name="connsiteX1" fmla="*/ 5650887 w 5650887"/>
              <a:gd name="connsiteY1" fmla="*/ 485483 h 3219515"/>
              <a:gd name="connsiteX2" fmla="*/ 5650887 w 5650887"/>
              <a:gd name="connsiteY2" fmla="*/ 3219515 h 3219515"/>
              <a:gd name="connsiteX3" fmla="*/ 689730 w 5650887"/>
              <a:gd name="connsiteY3" fmla="*/ 3210887 h 3219515"/>
              <a:gd name="connsiteX4" fmla="*/ 0 w 5650887"/>
              <a:gd name="connsiteY4" fmla="*/ 0 h 3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0887" h="3219515">
                <a:moveTo>
                  <a:pt x="0" y="0"/>
                </a:moveTo>
                <a:lnTo>
                  <a:pt x="5650887" y="485483"/>
                </a:lnTo>
                <a:lnTo>
                  <a:pt x="5650887" y="3219515"/>
                </a:lnTo>
                <a:lnTo>
                  <a:pt x="689730" y="3210887"/>
                </a:lnTo>
                <a:lnTo>
                  <a:pt x="0" y="0"/>
                </a:lnTo>
                <a:close/>
              </a:path>
            </a:pathLst>
          </a:custGeom>
          <a:solidFill>
            <a:srgbClr val="D6DADB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6"/>
          </a:p>
        </p:txBody>
      </p:sp>
      <p:sp>
        <p:nvSpPr>
          <p:cNvPr id="22" name="자유형 8">
            <a:extLst>
              <a:ext uri="{FF2B5EF4-FFF2-40B4-BE49-F238E27FC236}">
                <a16:creationId xmlns:a16="http://schemas.microsoft.com/office/drawing/2014/main" xmlns="" id="{77463DCA-89B1-4D1A-9486-CD43E0C519F7}"/>
              </a:ext>
            </a:extLst>
          </p:cNvPr>
          <p:cNvSpPr/>
          <p:nvPr/>
        </p:nvSpPr>
        <p:spPr>
          <a:xfrm flipV="1">
            <a:off x="5517930" y="3695211"/>
            <a:ext cx="6360080" cy="2825234"/>
          </a:xfrm>
          <a:custGeom>
            <a:avLst/>
            <a:gdLst>
              <a:gd name="connsiteX0" fmla="*/ 766357 w 5655575"/>
              <a:gd name="connsiteY0" fmla="*/ 0 h 3379211"/>
              <a:gd name="connsiteX1" fmla="*/ 5655575 w 5655575"/>
              <a:gd name="connsiteY1" fmla="*/ 0 h 3379211"/>
              <a:gd name="connsiteX2" fmla="*/ 5655575 w 5655575"/>
              <a:gd name="connsiteY2" fmla="*/ 3379211 h 3379211"/>
              <a:gd name="connsiteX3" fmla="*/ 0 w 5655575"/>
              <a:gd name="connsiteY3" fmla="*/ 2907718 h 3379211"/>
              <a:gd name="connsiteX4" fmla="*/ 766357 w 5655575"/>
              <a:gd name="connsiteY4" fmla="*/ 0 h 3379211"/>
              <a:gd name="connsiteX0" fmla="*/ 0 w 6088345"/>
              <a:gd name="connsiteY0" fmla="*/ 8626 h 3379211"/>
              <a:gd name="connsiteX1" fmla="*/ 6088345 w 6088345"/>
              <a:gd name="connsiteY1" fmla="*/ 0 h 3379211"/>
              <a:gd name="connsiteX2" fmla="*/ 6088345 w 6088345"/>
              <a:gd name="connsiteY2" fmla="*/ 3379211 h 3379211"/>
              <a:gd name="connsiteX3" fmla="*/ 432770 w 6088345"/>
              <a:gd name="connsiteY3" fmla="*/ 2907718 h 3379211"/>
              <a:gd name="connsiteX4" fmla="*/ 0 w 6088345"/>
              <a:gd name="connsiteY4" fmla="*/ 8626 h 3379211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91597 w 6347172"/>
              <a:gd name="connsiteY3" fmla="*/ 2924971 h 3396464"/>
              <a:gd name="connsiteX4" fmla="*/ 0 w 6347172"/>
              <a:gd name="connsiteY4" fmla="*/ 0 h 3396464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91687 w 6347172"/>
              <a:gd name="connsiteY3" fmla="*/ 2950851 h 3396464"/>
              <a:gd name="connsiteX4" fmla="*/ 0 w 6347172"/>
              <a:gd name="connsiteY4" fmla="*/ 0 h 3396464"/>
              <a:gd name="connsiteX0" fmla="*/ 0 w 6347172"/>
              <a:gd name="connsiteY0" fmla="*/ 0 h 3396464"/>
              <a:gd name="connsiteX1" fmla="*/ 6347172 w 6347172"/>
              <a:gd name="connsiteY1" fmla="*/ 17253 h 3396464"/>
              <a:gd name="connsiteX2" fmla="*/ 6347172 w 6347172"/>
              <a:gd name="connsiteY2" fmla="*/ 3396464 h 3396464"/>
              <a:gd name="connsiteX3" fmla="*/ 648639 w 6347172"/>
              <a:gd name="connsiteY3" fmla="*/ 2950851 h 3396464"/>
              <a:gd name="connsiteX4" fmla="*/ 0 w 6347172"/>
              <a:gd name="connsiteY4" fmla="*/ 0 h 33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7172" h="3396464">
                <a:moveTo>
                  <a:pt x="0" y="0"/>
                </a:moveTo>
                <a:lnTo>
                  <a:pt x="6347172" y="17253"/>
                </a:lnTo>
                <a:lnTo>
                  <a:pt x="6347172" y="3396464"/>
                </a:lnTo>
                <a:lnTo>
                  <a:pt x="648639" y="2950851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accent4">
                <a:lumMod val="60000"/>
                <a:lumOff val="40000"/>
              </a:schemeClr>
            </a:bgClr>
          </a:patt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6" dirty="0"/>
          </a:p>
        </p:txBody>
      </p:sp>
      <p:sp>
        <p:nvSpPr>
          <p:cNvPr id="23" name="자유형 6">
            <a:extLst>
              <a:ext uri="{FF2B5EF4-FFF2-40B4-BE49-F238E27FC236}">
                <a16:creationId xmlns:a16="http://schemas.microsoft.com/office/drawing/2014/main" xmlns="" id="{A79938F6-88C9-4BF8-8FC0-A01A3686DAD6}"/>
              </a:ext>
            </a:extLst>
          </p:cNvPr>
          <p:cNvSpPr/>
          <p:nvPr/>
        </p:nvSpPr>
        <p:spPr>
          <a:xfrm flipV="1">
            <a:off x="6208155" y="1198881"/>
            <a:ext cx="5651361" cy="2678044"/>
          </a:xfrm>
          <a:custGeom>
            <a:avLst/>
            <a:gdLst>
              <a:gd name="connsiteX0" fmla="*/ 846260 w 6566168"/>
              <a:gd name="connsiteY0" fmla="*/ 0 h 3210888"/>
              <a:gd name="connsiteX1" fmla="*/ 6566168 w 6566168"/>
              <a:gd name="connsiteY1" fmla="*/ 476856 h 3210888"/>
              <a:gd name="connsiteX2" fmla="*/ 6566168 w 6566168"/>
              <a:gd name="connsiteY2" fmla="*/ 3210888 h 3210888"/>
              <a:gd name="connsiteX3" fmla="*/ 0 w 6566168"/>
              <a:gd name="connsiteY3" fmla="*/ 3210888 h 3210888"/>
              <a:gd name="connsiteX4" fmla="*/ 846260 w 6566168"/>
              <a:gd name="connsiteY4" fmla="*/ 0 h 3210888"/>
              <a:gd name="connsiteX0" fmla="*/ 0 w 5719908"/>
              <a:gd name="connsiteY0" fmla="*/ 0 h 3245393"/>
              <a:gd name="connsiteX1" fmla="*/ 5719908 w 5719908"/>
              <a:gd name="connsiteY1" fmla="*/ 476856 h 3245393"/>
              <a:gd name="connsiteX2" fmla="*/ 5719908 w 5719908"/>
              <a:gd name="connsiteY2" fmla="*/ 3210888 h 3245393"/>
              <a:gd name="connsiteX3" fmla="*/ 491008 w 5719908"/>
              <a:gd name="connsiteY3" fmla="*/ 3245393 h 3245393"/>
              <a:gd name="connsiteX4" fmla="*/ 0 w 5719908"/>
              <a:gd name="connsiteY4" fmla="*/ 0 h 3245393"/>
              <a:gd name="connsiteX0" fmla="*/ 0 w 5719908"/>
              <a:gd name="connsiteY0" fmla="*/ 0 h 3210888"/>
              <a:gd name="connsiteX1" fmla="*/ 5719908 w 5719908"/>
              <a:gd name="connsiteY1" fmla="*/ 476856 h 3210888"/>
              <a:gd name="connsiteX2" fmla="*/ 5719908 w 5719908"/>
              <a:gd name="connsiteY2" fmla="*/ 3210888 h 3210888"/>
              <a:gd name="connsiteX3" fmla="*/ 663622 w 5719908"/>
              <a:gd name="connsiteY3" fmla="*/ 3176381 h 3210888"/>
              <a:gd name="connsiteX4" fmla="*/ 0 w 5719908"/>
              <a:gd name="connsiteY4" fmla="*/ 0 h 3210888"/>
              <a:gd name="connsiteX0" fmla="*/ 0 w 5719908"/>
              <a:gd name="connsiteY0" fmla="*/ 0 h 3236766"/>
              <a:gd name="connsiteX1" fmla="*/ 5719908 w 5719908"/>
              <a:gd name="connsiteY1" fmla="*/ 476856 h 3236766"/>
              <a:gd name="connsiteX2" fmla="*/ 5719908 w 5719908"/>
              <a:gd name="connsiteY2" fmla="*/ 3210888 h 3236766"/>
              <a:gd name="connsiteX3" fmla="*/ 586060 w 5719908"/>
              <a:gd name="connsiteY3" fmla="*/ 3236766 h 3236766"/>
              <a:gd name="connsiteX4" fmla="*/ 0 w 5719908"/>
              <a:gd name="connsiteY4" fmla="*/ 0 h 3236766"/>
              <a:gd name="connsiteX0" fmla="*/ 0 w 5607749"/>
              <a:gd name="connsiteY0" fmla="*/ 0 h 3254019"/>
              <a:gd name="connsiteX1" fmla="*/ 5607749 w 5607749"/>
              <a:gd name="connsiteY1" fmla="*/ 494109 h 3254019"/>
              <a:gd name="connsiteX2" fmla="*/ 5607749 w 5607749"/>
              <a:gd name="connsiteY2" fmla="*/ 3228141 h 3254019"/>
              <a:gd name="connsiteX3" fmla="*/ 473901 w 5607749"/>
              <a:gd name="connsiteY3" fmla="*/ 3254019 h 3254019"/>
              <a:gd name="connsiteX4" fmla="*/ 0 w 5607749"/>
              <a:gd name="connsiteY4" fmla="*/ 0 h 3254019"/>
              <a:gd name="connsiteX0" fmla="*/ 0 w 5607749"/>
              <a:gd name="connsiteY0" fmla="*/ 0 h 3228141"/>
              <a:gd name="connsiteX1" fmla="*/ 5607749 w 5607749"/>
              <a:gd name="connsiteY1" fmla="*/ 494109 h 3228141"/>
              <a:gd name="connsiteX2" fmla="*/ 5607749 w 5607749"/>
              <a:gd name="connsiteY2" fmla="*/ 3228141 h 3228141"/>
              <a:gd name="connsiteX3" fmla="*/ 603376 w 5607749"/>
              <a:gd name="connsiteY3" fmla="*/ 3219513 h 3228141"/>
              <a:gd name="connsiteX4" fmla="*/ 0 w 5607749"/>
              <a:gd name="connsiteY4" fmla="*/ 0 h 3228141"/>
              <a:gd name="connsiteX0" fmla="*/ 0 w 5607749"/>
              <a:gd name="connsiteY0" fmla="*/ 0 h 3228141"/>
              <a:gd name="connsiteX1" fmla="*/ 5607749 w 5607749"/>
              <a:gd name="connsiteY1" fmla="*/ 494109 h 3228141"/>
              <a:gd name="connsiteX2" fmla="*/ 5607749 w 5607749"/>
              <a:gd name="connsiteY2" fmla="*/ 3228141 h 3228141"/>
              <a:gd name="connsiteX3" fmla="*/ 646592 w 5607749"/>
              <a:gd name="connsiteY3" fmla="*/ 3219513 h 3228141"/>
              <a:gd name="connsiteX4" fmla="*/ 0 w 5607749"/>
              <a:gd name="connsiteY4" fmla="*/ 0 h 3228141"/>
              <a:gd name="connsiteX0" fmla="*/ 0 w 5676769"/>
              <a:gd name="connsiteY0" fmla="*/ 0 h 3219515"/>
              <a:gd name="connsiteX1" fmla="*/ 5676769 w 5676769"/>
              <a:gd name="connsiteY1" fmla="*/ 485483 h 3219515"/>
              <a:gd name="connsiteX2" fmla="*/ 5676769 w 5676769"/>
              <a:gd name="connsiteY2" fmla="*/ 3219515 h 3219515"/>
              <a:gd name="connsiteX3" fmla="*/ 715612 w 5676769"/>
              <a:gd name="connsiteY3" fmla="*/ 3210887 h 3219515"/>
              <a:gd name="connsiteX4" fmla="*/ 0 w 5676769"/>
              <a:gd name="connsiteY4" fmla="*/ 0 h 3219515"/>
              <a:gd name="connsiteX0" fmla="*/ 0 w 5650887"/>
              <a:gd name="connsiteY0" fmla="*/ 0 h 3219515"/>
              <a:gd name="connsiteX1" fmla="*/ 5650887 w 5650887"/>
              <a:gd name="connsiteY1" fmla="*/ 485483 h 3219515"/>
              <a:gd name="connsiteX2" fmla="*/ 5650887 w 5650887"/>
              <a:gd name="connsiteY2" fmla="*/ 3219515 h 3219515"/>
              <a:gd name="connsiteX3" fmla="*/ 689730 w 5650887"/>
              <a:gd name="connsiteY3" fmla="*/ 3210887 h 3219515"/>
              <a:gd name="connsiteX4" fmla="*/ 0 w 5650887"/>
              <a:gd name="connsiteY4" fmla="*/ 0 h 3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0887" h="3219515">
                <a:moveTo>
                  <a:pt x="0" y="0"/>
                </a:moveTo>
                <a:lnTo>
                  <a:pt x="5650887" y="485483"/>
                </a:lnTo>
                <a:lnTo>
                  <a:pt x="5650887" y="3219515"/>
                </a:lnTo>
                <a:lnTo>
                  <a:pt x="689730" y="3210887"/>
                </a:lnTo>
                <a:lnTo>
                  <a:pt x="0" y="0"/>
                </a:lnTo>
                <a:close/>
              </a:path>
            </a:pathLst>
          </a:custGeom>
          <a:solidFill>
            <a:srgbClr val="84A8F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A44033-8240-4120-80A4-14B70BE36119}"/>
              </a:ext>
            </a:extLst>
          </p:cNvPr>
          <p:cNvSpPr txBox="1"/>
          <p:nvPr/>
        </p:nvSpPr>
        <p:spPr>
          <a:xfrm>
            <a:off x="313989" y="239604"/>
            <a:ext cx="2286971" cy="59340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 원 소 개</a:t>
            </a:r>
            <a:endParaRPr lang="en-US" altLang="ko-KR" sz="2400" b="1" spc="-15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7" y="1346070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중어중문학과</a:t>
            </a:r>
            <a:endParaRPr lang="en-US" altLang="ko-KR" dirty="0" smtClean="0"/>
          </a:p>
          <a:p>
            <a:r>
              <a:rPr lang="ko-KR" altLang="en-US" dirty="0" smtClean="0"/>
              <a:t>고 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92916" y="1284445"/>
            <a:ext cx="236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멀티미디어공학과</a:t>
            </a:r>
            <a:endParaRPr lang="en-US" altLang="ko-KR" dirty="0" smtClean="0"/>
          </a:p>
          <a:p>
            <a:r>
              <a:rPr lang="ko-KR" altLang="en-US" dirty="0" smtClean="0"/>
              <a:t>이성훈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4146" y="4389988"/>
            <a:ext cx="260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정보통신학과</a:t>
            </a:r>
            <a:endParaRPr lang="en-US" altLang="ko-KR" dirty="0" smtClean="0"/>
          </a:p>
          <a:p>
            <a:r>
              <a:rPr lang="ko-KR" altLang="en-US" dirty="0" smtClean="0"/>
              <a:t>김상준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4400" y="3969523"/>
            <a:ext cx="178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정보통계학과</a:t>
            </a:r>
            <a:endParaRPr lang="en-US" altLang="ko-KR" dirty="0" smtClean="0"/>
          </a:p>
          <a:p>
            <a:r>
              <a:rPr lang="ko-KR" altLang="en-US" dirty="0" smtClean="0"/>
              <a:t>김동영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260">
            <a:off x="7069913" y="1619880"/>
            <a:ext cx="2414453" cy="1995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9380">
            <a:off x="2563087" y="1367271"/>
            <a:ext cx="1845884" cy="2341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928" y="4576819"/>
            <a:ext cx="2157688" cy="18270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060" y="4292688"/>
            <a:ext cx="2797700" cy="2129692"/>
          </a:xfrm>
          <a:prstGeom prst="rect">
            <a:avLst/>
          </a:prstGeom>
        </p:spPr>
      </p:pic>
      <p:grpSp>
        <p:nvGrpSpPr>
          <p:cNvPr id="19" name="그룹 1007"/>
          <p:cNvGrpSpPr/>
          <p:nvPr/>
        </p:nvGrpSpPr>
        <p:grpSpPr>
          <a:xfrm>
            <a:off x="8842075" y="6592076"/>
            <a:ext cx="3261239" cy="242650"/>
            <a:chOff x="12114286" y="9330277"/>
            <a:chExt cx="6171429" cy="625210"/>
          </a:xfrm>
        </p:grpSpPr>
        <p:pic>
          <p:nvPicPr>
            <p:cNvPr id="20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8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B2055E5-F543-4E1A-A0FC-D0B14D990D75}"/>
              </a:ext>
            </a:extLst>
          </p:cNvPr>
          <p:cNvGrpSpPr/>
          <p:nvPr/>
        </p:nvGrpSpPr>
        <p:grpSpPr>
          <a:xfrm>
            <a:off x="530431" y="198483"/>
            <a:ext cx="4402473" cy="662332"/>
            <a:chOff x="530431" y="258868"/>
            <a:chExt cx="4402473" cy="662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B778893-C6A1-456A-A370-5D56EF734AD9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60205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메 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 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-SEARCH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5D02E7-4A22-4BE7-AB28-EAAE7BA596A1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4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63" y="1023350"/>
            <a:ext cx="8411749" cy="971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63" y="2551682"/>
            <a:ext cx="7992590" cy="2181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2614" y="2070738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오라클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아이디와 패스워드를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불러온뒤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9563" y="4928238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2.SQL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사용하여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뽑고싶은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데이터의 데이터프레임을 생성한 뒤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49" y="5492597"/>
            <a:ext cx="4887007" cy="7144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84516" y="5695115"/>
            <a:ext cx="508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3.Html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 내용을 뿌려준다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4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B2055E5-F543-4E1A-A0FC-D0B14D990D75}"/>
              </a:ext>
            </a:extLst>
          </p:cNvPr>
          <p:cNvGrpSpPr/>
          <p:nvPr/>
        </p:nvGrpSpPr>
        <p:grpSpPr>
          <a:xfrm>
            <a:off x="530431" y="198483"/>
            <a:ext cx="7086694" cy="692006"/>
            <a:chOff x="530431" y="258868"/>
            <a:chExt cx="4402473" cy="6920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B778893-C6A1-456A-A370-5D56EF734AD9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메 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 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–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실제 웹에 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DB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를 연동시킨 모습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5D02E7-4A22-4BE7-AB28-EAAE7BA596A1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4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98" y="4217066"/>
            <a:ext cx="10565827" cy="89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8" y="1087707"/>
            <a:ext cx="8416273" cy="21040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4733" y="1680848"/>
            <a:ext cx="7530859" cy="13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2"/>
            <a:endCxn id="4" idx="1"/>
          </p:cNvCxnSpPr>
          <p:nvPr/>
        </p:nvCxnSpPr>
        <p:spPr>
          <a:xfrm rot="5400000">
            <a:off x="2423813" y="1656661"/>
            <a:ext cx="1474339" cy="4544567"/>
          </a:xfrm>
          <a:prstGeom prst="bentConnector4">
            <a:avLst>
              <a:gd name="adj1" fmla="val 34771"/>
              <a:gd name="adj2" fmla="val 1050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82991" y="5384939"/>
            <a:ext cx="85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추천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각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플랫폼별로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위에있는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순으로 가져온다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B2055E5-F543-4E1A-A0FC-D0B14D990D75}"/>
              </a:ext>
            </a:extLst>
          </p:cNvPr>
          <p:cNvGrpSpPr/>
          <p:nvPr/>
        </p:nvGrpSpPr>
        <p:grpSpPr>
          <a:xfrm>
            <a:off x="530431" y="198483"/>
            <a:ext cx="4402473" cy="692006"/>
            <a:chOff x="530431" y="258868"/>
            <a:chExt cx="4402473" cy="6920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B778893-C6A1-456A-A370-5D56EF734AD9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메 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 </a:t>
              </a: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– </a:t>
              </a: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웹 간 플라스크 연결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5D02E7-4A22-4BE7-AB28-EAAE7BA596A1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4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63" y="1095554"/>
            <a:ext cx="1971689" cy="52966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64" y="1095554"/>
            <a:ext cx="1783979" cy="53324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655" y="1077625"/>
            <a:ext cx="6159046" cy="30566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00655" y="1164566"/>
            <a:ext cx="1847460" cy="224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00655" y="2800709"/>
            <a:ext cx="1847460" cy="224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49717" y="4436852"/>
            <a:ext cx="416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웹들을 플라스크로 연결시켜 준다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2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12192000" cy="6954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858" y="2566265"/>
            <a:ext cx="310854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850" b="1" dirty="0">
                <a:latin typeface="+mj-lt"/>
              </a:rPr>
              <a:t>5</a:t>
            </a:r>
            <a:r>
              <a:rPr lang="en-US" altLang="ko-KR" sz="5850" b="1" dirty="0" smtClean="0">
                <a:latin typeface="+mj-lt"/>
              </a:rPr>
              <a:t>. </a:t>
            </a:r>
            <a:r>
              <a:rPr lang="ko-KR" altLang="en-US" sz="5850" b="1" dirty="0" smtClean="0">
                <a:latin typeface="+mj-lt"/>
              </a:rPr>
              <a:t>시  연</a:t>
            </a:r>
            <a:endParaRPr lang="en-US" altLang="ko-KR" sz="58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1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CDB1CE1-8849-4E9D-B051-4A9655F01C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0546" y="2705725"/>
            <a:ext cx="3090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latin typeface="Trade Gothic Next Heavy" panose="020B0604020202020204" pitchFamily="34" charset="0"/>
              </a:rPr>
              <a:t>Q &amp; A</a:t>
            </a:r>
            <a:endParaRPr lang="ko-KR" altLang="en-US" sz="8800" b="1" dirty="0">
              <a:latin typeface="Trade Gothic Next Heavy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CDB1CE1-8849-4E9D-B051-4A9655F01C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2384" y="27057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latin typeface="Trade Gothic Next Heavy" panose="020B0604020202020204" pitchFamily="34" charset="0"/>
              </a:rPr>
              <a:t>감사합니다</a:t>
            </a:r>
            <a:endParaRPr lang="ko-KR" altLang="en-US" sz="8800" b="1" dirty="0">
              <a:latin typeface="Trade Gothic Next Heavy" panose="020B0604020202020204" pitchFamily="34" charset="0"/>
            </a:endParaRPr>
          </a:p>
        </p:txBody>
      </p:sp>
      <p:grpSp>
        <p:nvGrpSpPr>
          <p:cNvPr id="4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6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6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7874771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7127127" y="3826362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28" y="2568565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8502545" y="497902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8514448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9733677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9099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232" y="996611"/>
            <a:ext cx="4479036" cy="5035292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108808" y="1268572"/>
            <a:ext cx="3516682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4236" y="1985125"/>
            <a:ext cx="3783341" cy="444798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개 발 환 </a:t>
            </a: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경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기 획</a:t>
            </a:r>
            <a:endParaRPr lang="en-US" altLang="ko-KR" sz="2400" spc="-1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데이터 수집</a:t>
            </a: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 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메 인 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시 연 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KT&amp;G 상상본문 L" panose="020B0600000101010101" pitchFamily="50" charset="-127"/>
                <a:ea typeface="KT&amp;G 상상본문 L" panose="020B0600000101010101" pitchFamily="50" charset="-127"/>
              </a:rPr>
              <a:t>Q &amp; A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KT&amp;G 상상본문 L" panose="020B0600000101010101" pitchFamily="50" charset="-127"/>
              <a:ea typeface="KT&amp;G 상상본문 L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2832" y="1985125"/>
            <a:ext cx="624865" cy="381704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1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4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5</a:t>
            </a:r>
          </a:p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6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506" y="896237"/>
            <a:ext cx="868185" cy="672273"/>
            <a:chOff x="4617759" y="984499"/>
            <a:chExt cx="868185" cy="672273"/>
          </a:xfrm>
        </p:grpSpPr>
        <p:pic>
          <p:nvPicPr>
            <p:cNvPr id="33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759" y="984499"/>
              <a:ext cx="868185" cy="6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 rot="21480000">
              <a:off x="4728835" y="1094332"/>
              <a:ext cx="646030" cy="354555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6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목  차</a:t>
              </a:r>
            </a:p>
          </p:txBody>
        </p:sp>
      </p:grpSp>
      <p:grpSp>
        <p:nvGrpSpPr>
          <p:cNvPr id="18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9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12192000" cy="6954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408" y="2566265"/>
            <a:ext cx="487345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850" b="1" dirty="0">
                <a:latin typeface="+mj-lt"/>
              </a:rPr>
              <a:t>1. </a:t>
            </a:r>
            <a:r>
              <a:rPr lang="ko-KR" altLang="en-US" sz="5850" b="1" dirty="0">
                <a:latin typeface="+mj-lt"/>
              </a:rPr>
              <a:t>개 발 환 경</a:t>
            </a:r>
            <a:endParaRPr lang="en-US" altLang="ko-KR" sz="58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8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2E2FAA3-9032-49A4-B6D7-B0081B0878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6" t="4445" r="1666" b="6296"/>
          <a:stretch/>
        </p:blipFill>
        <p:spPr>
          <a:xfrm>
            <a:off x="1237618" y="1618535"/>
            <a:ext cx="1339839" cy="4573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5AC1EB5-647A-410A-82BE-F068D046D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35993" r="67963" b="30925"/>
          <a:stretch/>
        </p:blipFill>
        <p:spPr>
          <a:xfrm>
            <a:off x="280453" y="1340768"/>
            <a:ext cx="1578280" cy="1807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1D4388-CC53-4C62-804E-AC5EF52B3EE9}"/>
              </a:ext>
            </a:extLst>
          </p:cNvPr>
          <p:cNvSpPr txBox="1"/>
          <p:nvPr/>
        </p:nvSpPr>
        <p:spPr>
          <a:xfrm>
            <a:off x="3226794" y="1058723"/>
            <a:ext cx="62646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베이스 </a:t>
            </a: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Oracle</a:t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endParaRPr lang="en-US" altLang="ko-KR" sz="24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웹 </a:t>
            </a: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HTML, CSS</a:t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endParaRPr lang="en-US" altLang="ko-KR" sz="24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언어 </a:t>
            </a:r>
            <a:r>
              <a:rPr lang="en-US" altLang="ko-KR" sz="2400" dirty="0" smtClean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Python</a:t>
            </a: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/>
            </a:r>
            <a:b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endParaRPr lang="en-US" altLang="ko-KR" sz="2400" dirty="0"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통합 플랫폼 </a:t>
            </a:r>
            <a:r>
              <a:rPr lang="en-US" altLang="ko-KR" sz="2400" dirty="0"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atom</a:t>
            </a:r>
          </a:p>
        </p:txBody>
      </p:sp>
      <p:pic>
        <p:nvPicPr>
          <p:cNvPr id="1026" name="Picture 2" descr="Pin on OS X Icon Design">
            <a:extLst>
              <a:ext uri="{FF2B5EF4-FFF2-40B4-BE49-F238E27FC236}">
                <a16:creationId xmlns:a16="http://schemas.microsoft.com/office/drawing/2014/main" xmlns="" id="{72A95C78-461A-48A6-852A-4D127D16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16" y="4450473"/>
            <a:ext cx="1339839" cy="13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:: 예외 처리에 대해 알아보자 (try ~ except) #12 - IT에 취.하.개.">
            <a:extLst>
              <a:ext uri="{FF2B5EF4-FFF2-40B4-BE49-F238E27FC236}">
                <a16:creationId xmlns:a16="http://schemas.microsoft.com/office/drawing/2014/main" xmlns="" id="{4766FF90-4F51-4212-B64D-04957900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83" y="4451382"/>
            <a:ext cx="2905329" cy="97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- Wikipedia">
            <a:extLst>
              <a:ext uri="{FF2B5EF4-FFF2-40B4-BE49-F238E27FC236}">
                <a16:creationId xmlns:a16="http://schemas.microsoft.com/office/drawing/2014/main" xmlns="" id="{54B2693D-FF25-4927-AF8F-7CE26D5E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41" y="2754117"/>
            <a:ext cx="1172229" cy="11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위키백과, 우리 모두의 백과사전">
            <a:extLst>
              <a:ext uri="{FF2B5EF4-FFF2-40B4-BE49-F238E27FC236}">
                <a16:creationId xmlns:a16="http://schemas.microsoft.com/office/drawing/2014/main" xmlns="" id="{55CEC6C6-2E85-4F57-BBD0-F4C30169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622" y="2754117"/>
            <a:ext cx="829780" cy="11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acleDB">
            <a:extLst>
              <a:ext uri="{FF2B5EF4-FFF2-40B4-BE49-F238E27FC236}">
                <a16:creationId xmlns:a16="http://schemas.microsoft.com/office/drawing/2014/main" xmlns="" id="{3D37C910-2FB3-466F-993E-5C3390BC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512" y="1232861"/>
            <a:ext cx="943000" cy="9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09C4DA4-5FB4-40A5-8141-6672C584D25E}"/>
              </a:ext>
            </a:extLst>
          </p:cNvPr>
          <p:cNvGrpSpPr/>
          <p:nvPr/>
        </p:nvGrpSpPr>
        <p:grpSpPr>
          <a:xfrm>
            <a:off x="376220" y="432200"/>
            <a:ext cx="4402473" cy="662332"/>
            <a:chOff x="530431" y="258868"/>
            <a:chExt cx="4402473" cy="662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5C19D2B-283C-4AC7-9D32-8F0F3E1C42A1}"/>
                </a:ext>
              </a:extLst>
            </p:cNvPr>
            <p:cNvSpPr txBox="1"/>
            <p:nvPr/>
          </p:nvSpPr>
          <p:spPr>
            <a:xfrm>
              <a:off x="1149563" y="288542"/>
              <a:ext cx="3783341" cy="59340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 발 환 경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7725CBF-7021-48F7-8920-A620E4641120}"/>
                </a:ext>
              </a:extLst>
            </p:cNvPr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1</a:t>
              </a:r>
            </a:p>
          </p:txBody>
        </p:sp>
      </p:grpSp>
      <p:grpSp>
        <p:nvGrpSpPr>
          <p:cNvPr id="14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5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0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52"/>
            <a:ext cx="12192000" cy="6954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859" y="2566265"/>
            <a:ext cx="3108544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850" b="1" dirty="0">
                <a:latin typeface="+mj-lt"/>
              </a:rPr>
              <a:t>2. </a:t>
            </a:r>
            <a:r>
              <a:rPr lang="ko-KR" altLang="en-US" sz="5850" b="1" dirty="0">
                <a:latin typeface="+mj-lt"/>
              </a:rPr>
              <a:t>기  획</a:t>
            </a:r>
            <a:endParaRPr lang="en-US" altLang="ko-KR" sz="58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10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735138" y="4247274"/>
            <a:ext cx="8383263" cy="1963855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01595" y="1132156"/>
            <a:ext cx="11122115" cy="109939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73716" y="1268073"/>
            <a:ext cx="9415760" cy="84699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플랫폼</a:t>
            </a:r>
            <a:r>
              <a:rPr lang="en-US" altLang="ko-KR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/</a:t>
            </a:r>
            <a:r>
              <a:rPr lang="ko-KR" altLang="en-US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요일</a:t>
            </a:r>
            <a:r>
              <a:rPr lang="en-US" altLang="ko-KR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/</a:t>
            </a:r>
            <a:r>
              <a:rPr lang="ko-KR" altLang="en-US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나눔바른펜" panose="020B0503000000000000" pitchFamily="50" charset="-127"/>
              </a:rPr>
              <a:t>장르별 웹툰 분석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284304" y="1361531"/>
            <a:ext cx="1437308" cy="684339"/>
            <a:chOff x="2165408" y="1361530"/>
            <a:chExt cx="1188757" cy="684339"/>
          </a:xfrm>
        </p:grpSpPr>
        <p:grpSp>
          <p:nvGrpSpPr>
            <p:cNvPr id="6" name="그룹 5"/>
            <p:cNvGrpSpPr/>
            <p:nvPr/>
          </p:nvGrpSpPr>
          <p:grpSpPr>
            <a:xfrm>
              <a:off x="2165408" y="1361530"/>
              <a:ext cx="1016310" cy="551274"/>
              <a:chOff x="1021036" y="1112179"/>
              <a:chExt cx="1341561" cy="727699"/>
            </a:xfrm>
          </p:grpSpPr>
          <p:grpSp>
            <p:nvGrpSpPr>
              <p:cNvPr id="26" name="그룹 25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9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2337855" y="1494595"/>
              <a:ext cx="1016310" cy="551274"/>
              <a:chOff x="1021036" y="1112179"/>
              <a:chExt cx="1341561" cy="727699"/>
            </a:xfrm>
          </p:grpSpPr>
          <p:grpSp>
            <p:nvGrpSpPr>
              <p:cNvPr id="22" name="그룹 21"/>
              <p:cNvGrpSpPr/>
              <p:nvPr/>
            </p:nvGrpSpPr>
            <p:grpSpPr>
              <a:xfrm rot="20985652">
                <a:off x="1032299" y="1112179"/>
                <a:ext cx="1330298" cy="669097"/>
                <a:chOff x="2711282" y="4029053"/>
                <a:chExt cx="1458122" cy="1536847"/>
              </a:xfrm>
            </p:grpSpPr>
            <p:sp>
              <p:nvSpPr>
                <p:cNvPr id="24" name="덧셈 기호 28"/>
                <p:cNvSpPr/>
                <p:nvPr/>
              </p:nvSpPr>
              <p:spPr>
                <a:xfrm>
                  <a:off x="2774294" y="4170790"/>
                  <a:ext cx="1395110" cy="139511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5" name="덧셈 기호 29"/>
                <p:cNvSpPr/>
                <p:nvPr/>
              </p:nvSpPr>
              <p:spPr>
                <a:xfrm>
                  <a:off x="2711282" y="4029053"/>
                  <a:ext cx="1395111" cy="1395107"/>
                </a:xfrm>
                <a:prstGeom prst="rect">
                  <a:avLst/>
                </a:prstGeom>
                <a:solidFill>
                  <a:schemeClr val="accent6"/>
                </a:solidFill>
                <a:ln w="57150" cmpd="sng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 rot="20901708">
                <a:off x="1021036" y="1149211"/>
                <a:ext cx="477797" cy="690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28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$</a:t>
                </a:r>
                <a:endParaRPr lang="ko-KR" altLang="en-US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388460" y="2927652"/>
            <a:ext cx="9221589" cy="824234"/>
            <a:chOff x="332052" y="3069000"/>
            <a:chExt cx="6662402" cy="720000"/>
          </a:xfrm>
          <a:effectLst>
            <a:reflection blurRad="6350" stA="18000" endPos="23000" dir="5400000" sy="-100000" algn="bl" rotWithShape="0"/>
          </a:effectLst>
        </p:grpSpPr>
        <p:pic>
          <p:nvPicPr>
            <p:cNvPr id="1026" name="Picture 2" descr="C:\Users\madeit-top1\Documents\PPT\[38] Angrymomo_cartoon black\웹툰타임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454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adeit-top1\Documents\PPT\[38] Angrymomo_cartoon black\코미코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542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madeit-top1\Documents\PPT\[38] Angrymomo_cartoon black\mzl.tbynocx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52" y="3069000"/>
              <a:ext cx="720000" cy="72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adeit-top1\Documents\PPT\[38] Angrymomo_cartoon black\net_daum_android_webto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967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madeit-top1\Documents\PPT\[38] Angrymomo_cartoon black\ollehmarket_webto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797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adeit-top1\Documents\PPT\[38] Angrymomo_cartoon black\unname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712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madeit-top1\Documents\PPT\[38] Angrymomo_cartoon black\레바툰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627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adeit-top1\Documents\PPT\[38] Angrymomo_cartoon black\레진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882" y="30690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872869" y="2596023"/>
            <a:ext cx="8097234" cy="1078429"/>
            <a:chOff x="1392667" y="2786262"/>
            <a:chExt cx="6696996" cy="1078429"/>
          </a:xfrm>
        </p:grpSpPr>
        <p:sp>
          <p:nvSpPr>
            <p:cNvPr id="36" name="포인트가 4개인 별 35"/>
            <p:cNvSpPr/>
            <p:nvPr/>
          </p:nvSpPr>
          <p:spPr>
            <a:xfrm>
              <a:off x="1392667" y="305798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4개인 별 36"/>
            <p:cNvSpPr/>
            <p:nvPr/>
          </p:nvSpPr>
          <p:spPr>
            <a:xfrm>
              <a:off x="3167579" y="3069043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4개인 별 37"/>
            <p:cNvSpPr/>
            <p:nvPr/>
          </p:nvSpPr>
          <p:spPr>
            <a:xfrm>
              <a:off x="3760021" y="2786262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4개인 별 38"/>
            <p:cNvSpPr/>
            <p:nvPr/>
          </p:nvSpPr>
          <p:spPr>
            <a:xfrm>
              <a:off x="6715255" y="2976501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포인트가 4개인 별 39"/>
            <p:cNvSpPr/>
            <p:nvPr/>
          </p:nvSpPr>
          <p:spPr>
            <a:xfrm>
              <a:off x="7806882" y="3581910"/>
              <a:ext cx="282781" cy="282781"/>
            </a:xfrm>
            <a:prstGeom prst="star4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dist="38100" dir="8100000" sx="99000" sy="99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681639" y="4487953"/>
            <a:ext cx="6063687" cy="1598877"/>
            <a:chOff x="2432720" y="4487952"/>
            <a:chExt cx="5015106" cy="1598877"/>
          </a:xfrm>
        </p:grpSpPr>
        <p:grpSp>
          <p:nvGrpSpPr>
            <p:cNvPr id="28" name="그룹 27"/>
            <p:cNvGrpSpPr/>
            <p:nvPr/>
          </p:nvGrpSpPr>
          <p:grpSpPr>
            <a:xfrm>
              <a:off x="2432720" y="4786760"/>
              <a:ext cx="4161184" cy="1300069"/>
              <a:chOff x="1219188" y="4634876"/>
              <a:chExt cx="4161184" cy="1300069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3720228" y="4718616"/>
                <a:ext cx="1660144" cy="85102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19188" y="4718616"/>
                <a:ext cx="2534575" cy="1216329"/>
              </a:xfrm>
              <a:prstGeom prst="rect">
                <a:avLst/>
              </a:prstGeom>
              <a:noFill/>
            </p:spPr>
            <p:txBody>
              <a:bodyPr wrap="square" lIns="107287" tIns="53643" rIns="107287" bIns="53643" rtlCol="0">
                <a:spAutoFit/>
              </a:bodyPr>
              <a:lstStyle/>
              <a:p>
                <a:pPr algn="r"/>
                <a:r>
                  <a:rPr lang="ko-KR" altLang="en-US" sz="24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대한민국에 존재하는</a:t>
                </a:r>
                <a:endParaRPr lang="en-US" altLang="ko-KR" sz="24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r"/>
                <a:r>
                  <a:rPr lang="ko-KR" altLang="en-US" sz="2400" b="1" spc="-180" dirty="0" err="1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웹툰</a:t>
                </a:r>
                <a:r>
                  <a:rPr lang="en-US" altLang="ko-KR" sz="24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4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연재 매체</a:t>
                </a:r>
                <a:endParaRPr lang="ko-KR" altLang="en-US" sz="48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786798" y="4634876"/>
                <a:ext cx="1482243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6600" b="1" spc="-180" dirty="0" smtClean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</a:t>
                </a:r>
                <a:r>
                  <a:rPr lang="en-US" altLang="ko-KR" sz="6600" b="1" spc="-180" dirty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8</a:t>
                </a:r>
                <a:r>
                  <a:rPr lang="ko-KR" altLang="en-US" sz="6600" b="1" spc="-180" dirty="0" smtClean="0">
                    <a:gradFill flip="none" rotWithShape="1">
                      <a:gsLst>
                        <a:gs pos="0">
                          <a:prstClr val="black">
                            <a:lumMod val="75000"/>
                            <a:lumOff val="25000"/>
                            <a:shade val="30000"/>
                            <a:satMod val="115000"/>
                          </a:prstClr>
                        </a:gs>
                        <a:gs pos="50000">
                          <a:prstClr val="black">
                            <a:lumMod val="75000"/>
                            <a:lumOff val="25000"/>
                            <a:shade val="67500"/>
                            <a:satMod val="1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  <a:shade val="100000"/>
                            <a:satMod val="115000"/>
                          </a:prst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개</a:t>
                </a:r>
                <a:endParaRPr lang="ko-KR" altLang="en-US" sz="60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1034" name="Picture 10" descr="C:\Users\madeit-top1\Documents\PPT\[38] Angrymomo_cartoon black\comic-book-wow-1650187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0356">
              <a:off x="6335989" y="4487952"/>
              <a:ext cx="1111837" cy="76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E3133C8-0E94-4158-8A8A-5B2A63E30D89}"/>
              </a:ext>
            </a:extLst>
          </p:cNvPr>
          <p:cNvGrpSpPr/>
          <p:nvPr/>
        </p:nvGrpSpPr>
        <p:grpSpPr>
          <a:xfrm>
            <a:off x="601595" y="288688"/>
            <a:ext cx="5265621" cy="690907"/>
            <a:chOff x="601595" y="288688"/>
            <a:chExt cx="5265621" cy="690907"/>
          </a:xfrm>
        </p:grpSpPr>
        <p:sp>
          <p:nvSpPr>
            <p:cNvPr id="53" name="TextBox 52"/>
            <p:cNvSpPr txBox="1"/>
            <p:nvPr/>
          </p:nvSpPr>
          <p:spPr>
            <a:xfrm>
              <a:off x="1292837" y="288688"/>
              <a:ext cx="4574379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주  제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1595" y="317263"/>
              <a:ext cx="75551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2</a:t>
              </a:r>
            </a:p>
          </p:txBody>
        </p:sp>
      </p:grpSp>
      <p:grpSp>
        <p:nvGrpSpPr>
          <p:cNvPr id="4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43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0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67938" y="2610632"/>
            <a:ext cx="6004966" cy="4006264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467938" y="1009689"/>
            <a:ext cx="11196957" cy="13561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0209" y="1073858"/>
            <a:ext cx="6004966" cy="127788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웹툰 </a:t>
            </a:r>
            <a:r>
              <a:rPr lang="ko-KR" altLang="en-US" sz="28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</a:t>
            </a:r>
            <a:r>
              <a: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시작해서</a:t>
            </a:r>
            <a:endParaRPr lang="en-US" altLang="ko-KR" sz="28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</a:t>
            </a:r>
            <a:r>
              <a:rPr lang="en-US" altLang="ko-KR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영화까지</a:t>
            </a:r>
            <a:r>
              <a:rPr lang="en-US" altLang="ko-KR" sz="4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4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384" y="2817940"/>
            <a:ext cx="5202458" cy="321687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2003</a:t>
            </a:r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강풀의</a:t>
            </a:r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‘순정만화’를 필두로 주목 받기 시작</a:t>
            </a:r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‘은밀하게 위대하게’</a:t>
            </a:r>
            <a:r>
              <a:rPr lang="en-US" altLang="ko-KR" sz="20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(2013)</a:t>
            </a:r>
          </a:p>
          <a:p>
            <a:r>
              <a:rPr lang="en-US" altLang="ko-KR" sz="2000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tvN</a:t>
            </a:r>
            <a:r>
              <a:rPr lang="ko-KR" altLang="en-US" sz="20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드라마 ‘미생’</a:t>
            </a:r>
            <a:r>
              <a:rPr lang="en-US" altLang="ko-KR" sz="20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(2014)</a:t>
            </a:r>
          </a:p>
          <a:p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비단 영화나 드라마뿐 아니라 </a:t>
            </a:r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</a:t>
            </a:r>
            <a:r>
              <a:rPr lang="en-US" altLang="ko-KR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뮤지컬</a:t>
            </a:r>
            <a:r>
              <a:rPr lang="en-US" altLang="ko-KR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웹드라마로</a:t>
            </a:r>
            <a:endParaRPr lang="en-US" altLang="ko-KR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 외 시장도 넓어짐</a:t>
            </a:r>
            <a:endParaRPr lang="ko-KR" altLang="en-US" sz="40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074" name="Picture 2" descr="C:\Users\madeit-top1\Documents\PPT\[38] Angrymomo_cartoon black\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96" y="2774154"/>
            <a:ext cx="4021959" cy="3453379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04" y="5130891"/>
            <a:ext cx="2259788" cy="126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0949" y="4357510"/>
            <a:ext cx="2614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pc="-15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폭발적 성공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E864E8-5C9E-4902-8549-5330D89AE09D}"/>
              </a:ext>
            </a:extLst>
          </p:cNvPr>
          <p:cNvGrpSpPr/>
          <p:nvPr/>
        </p:nvGrpSpPr>
        <p:grpSpPr>
          <a:xfrm>
            <a:off x="530431" y="258868"/>
            <a:ext cx="4402473" cy="692006"/>
            <a:chOff x="530431" y="258868"/>
            <a:chExt cx="4402473" cy="692006"/>
          </a:xfrm>
        </p:grpSpPr>
        <p:sp>
          <p:nvSpPr>
            <p:cNvPr id="41" name="TextBox 40"/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  </a:t>
              </a: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 rot="1133383">
            <a:off x="3157231" y="4407644"/>
            <a:ext cx="1012024" cy="672273"/>
            <a:chOff x="6827558" y="1993350"/>
            <a:chExt cx="868185" cy="672273"/>
          </a:xfrm>
        </p:grpSpPr>
        <p:pic>
          <p:nvPicPr>
            <p:cNvPr id="47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558" y="1993350"/>
              <a:ext cx="868185" cy="6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 rot="21480000">
              <a:off x="6938636" y="2152053"/>
              <a:ext cx="646030" cy="2930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200" b="1" spc="-18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 이득</a:t>
              </a:r>
              <a:endPara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 rot="21540000">
            <a:off x="761392" y="5088591"/>
            <a:ext cx="2159050" cy="234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 rot="21540000">
            <a:off x="761392" y="4987169"/>
            <a:ext cx="2159050" cy="234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8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29642" y="789339"/>
            <a:ext cx="11196957" cy="13561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51913" y="853508"/>
            <a:ext cx="6004966" cy="127788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28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웹툰시장의</a:t>
            </a:r>
            <a:r>
              <a:rPr lang="ko-KR" altLang="en-US" sz="2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성장</a:t>
            </a:r>
          </a:p>
          <a:p>
            <a:pPr algn="ctr"/>
            <a:r>
              <a:rPr lang="ko-KR" altLang="en-US" sz="48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네이버</a:t>
            </a:r>
            <a:r>
              <a:rPr lang="en-US" altLang="ko-KR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</a:t>
            </a:r>
            <a:r>
              <a:rPr lang="en-US" altLang="ko-KR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r>
              <a:rPr lang="en-US" altLang="ko-KR" sz="48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…..</a:t>
            </a:r>
            <a:endParaRPr lang="ko-KR" altLang="en-US" sz="4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CE864E8-5C9E-4902-8549-5330D89AE09D}"/>
              </a:ext>
            </a:extLst>
          </p:cNvPr>
          <p:cNvGrpSpPr/>
          <p:nvPr/>
        </p:nvGrpSpPr>
        <p:grpSpPr>
          <a:xfrm>
            <a:off x="229642" y="91869"/>
            <a:ext cx="4402473" cy="692006"/>
            <a:chOff x="530431" y="258868"/>
            <a:chExt cx="4402473" cy="692006"/>
          </a:xfrm>
        </p:grpSpPr>
        <p:sp>
          <p:nvSpPr>
            <p:cNvPr id="41" name="TextBox 40"/>
            <p:cNvSpPr txBox="1"/>
            <p:nvPr/>
          </p:nvSpPr>
          <p:spPr>
            <a:xfrm>
              <a:off x="1149563" y="288542"/>
              <a:ext cx="3783341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b="1" spc="-150" dirty="0" smtClean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  </a:t>
              </a:r>
              <a:r>
                <a:rPr lang="ko-KR" altLang="en-US" sz="2400" b="1" spc="-150" dirty="0">
                  <a:solidFill>
                    <a:schemeClr val="bg1">
                      <a:lumMod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기</a:t>
              </a:r>
              <a:endParaRPr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0431" y="258868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b="1" spc="-150" dirty="0">
                  <a:solidFill>
                    <a:schemeClr val="bg1">
                      <a:lumMod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2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94" y="2367410"/>
            <a:ext cx="8971799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2" y="2605536"/>
            <a:ext cx="1767600" cy="752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" y="4056169"/>
            <a:ext cx="11903987" cy="24769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393" y="5061708"/>
            <a:ext cx="3238500" cy="771525"/>
          </a:xfrm>
          <a:prstGeom prst="rect">
            <a:avLst/>
          </a:prstGeom>
        </p:spPr>
      </p:pic>
      <p:grpSp>
        <p:nvGrpSpPr>
          <p:cNvPr id="11" name="그룹 1007"/>
          <p:cNvGrpSpPr/>
          <p:nvPr/>
        </p:nvGrpSpPr>
        <p:grpSpPr>
          <a:xfrm>
            <a:off x="8505645" y="6314438"/>
            <a:ext cx="3460677" cy="350592"/>
            <a:chOff x="12114286" y="9330277"/>
            <a:chExt cx="6171429" cy="625210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9330277"/>
              <a:ext cx="6171429" cy="62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2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497</Words>
  <Application>Microsoft Office PowerPoint</Application>
  <PresentationFormat>와이드스크린</PresentationFormat>
  <Paragraphs>135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KT&amp;G 상상본문 L</vt:lpstr>
      <vt:lpstr>KT&amp;G 상상본문 M</vt:lpstr>
      <vt:lpstr>KT&amp;G 상상제목 B</vt:lpstr>
      <vt:lpstr>Noto Sans Korean Black</vt:lpstr>
      <vt:lpstr>Trade Gothic Next Heavy</vt:lpstr>
      <vt:lpstr>나눔바른고딕</vt:lpstr>
      <vt:lpstr>나눔바른펜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Admin</cp:lastModifiedBy>
  <cp:revision>58</cp:revision>
  <dcterms:created xsi:type="dcterms:W3CDTF">2019-06-18T09:29:43Z</dcterms:created>
  <dcterms:modified xsi:type="dcterms:W3CDTF">2021-07-05T01:15:49Z</dcterms:modified>
</cp:coreProperties>
</file>